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70" r:id="rId3"/>
    <p:sldId id="271" r:id="rId4"/>
    <p:sldId id="272" r:id="rId5"/>
    <p:sldId id="273" r:id="rId6"/>
    <p:sldId id="312" r:id="rId7"/>
    <p:sldId id="314" r:id="rId8"/>
    <p:sldId id="313" r:id="rId9"/>
    <p:sldId id="277" r:id="rId10"/>
    <p:sldId id="276" r:id="rId11"/>
    <p:sldId id="256" r:id="rId12"/>
    <p:sldId id="305" r:id="rId13"/>
    <p:sldId id="306" r:id="rId14"/>
    <p:sldId id="307" r:id="rId15"/>
    <p:sldId id="269" r:id="rId16"/>
    <p:sldId id="279" r:id="rId17"/>
    <p:sldId id="280" r:id="rId18"/>
    <p:sldId id="281" r:id="rId19"/>
    <p:sldId id="289" r:id="rId20"/>
    <p:sldId id="290" r:id="rId21"/>
    <p:sldId id="291" r:id="rId22"/>
    <p:sldId id="287" r:id="rId23"/>
    <p:sldId id="311" r:id="rId24"/>
    <p:sldId id="282" r:id="rId25"/>
    <p:sldId id="288" r:id="rId26"/>
    <p:sldId id="283" r:id="rId27"/>
    <p:sldId id="284" r:id="rId28"/>
    <p:sldId id="285" r:id="rId29"/>
    <p:sldId id="286" r:id="rId30"/>
    <p:sldId id="308" r:id="rId31"/>
    <p:sldId id="309" r:id="rId32"/>
    <p:sldId id="310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95" autoAdjust="0"/>
  </p:normalViewPr>
  <p:slideViewPr>
    <p:cSldViewPr>
      <p:cViewPr varScale="1">
        <p:scale>
          <a:sx n="67" d="100"/>
          <a:sy n="67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F2D52-A8FB-4652-9649-DCB2D722049B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36A94-EBF7-4A45-BC39-436EC7A55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1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6A94-EBF7-4A45-BC39-436EC7A550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6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72A5DF-3728-4094-B03B-E04A8F0E36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0EF3A5-82D5-4E4A-A4D3-CE18F9EC72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15339D-30A9-4543-8F39-3CC39C51570F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D17701-6D50-4200-9121-8A3D182DB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3857628"/>
          </a:xfrm>
        </p:spPr>
        <p:txBody>
          <a:bodyPr>
            <a:normAutofit fontScale="90000"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Тема: Алкогольная зависимость, клиника, возрастные особенности.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429132"/>
            <a:ext cx="6143636" cy="175260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Этиология и патогенез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5"/>
            <a:ext cx="9144000" cy="5357826"/>
          </a:xfrm>
        </p:spPr>
        <p:txBody>
          <a:bodyPr/>
          <a:lstStyle/>
          <a:p>
            <a:r>
              <a:rPr lang="ru-RU" dirty="0"/>
              <a:t>Биологические теории</a:t>
            </a:r>
          </a:p>
          <a:p>
            <a:pPr lvl="1"/>
            <a:r>
              <a:rPr lang="ru-RU" dirty="0" err="1"/>
              <a:t>Нейромедиаторная</a:t>
            </a:r>
            <a:r>
              <a:rPr lang="ru-RU" dirty="0"/>
              <a:t> (R. D. </a:t>
            </a:r>
            <a:r>
              <a:rPr lang="ru-RU" dirty="0" err="1"/>
              <a:t>Myers</a:t>
            </a:r>
            <a:r>
              <a:rPr lang="ru-RU" dirty="0"/>
              <a:t>, B. A. </a:t>
            </a:r>
            <a:r>
              <a:rPr lang="ru-RU" dirty="0" err="1"/>
              <a:t>McMillen</a:t>
            </a:r>
            <a:r>
              <a:rPr lang="ru-RU" dirty="0"/>
              <a:t> и A. </a:t>
            </a:r>
            <a:r>
              <a:rPr lang="ru-RU" dirty="0" err="1"/>
              <a:t>Adell</a:t>
            </a:r>
            <a:r>
              <a:rPr lang="ru-RU" dirty="0"/>
              <a:t> (1995))</a:t>
            </a:r>
          </a:p>
          <a:p>
            <a:pPr lvl="1"/>
            <a:r>
              <a:rPr lang="ru-RU" dirty="0" err="1"/>
              <a:t>Эндогенно-опиодная</a:t>
            </a:r>
            <a:r>
              <a:rPr lang="ru-RU" dirty="0"/>
              <a:t> (</a:t>
            </a:r>
            <a:r>
              <a:rPr lang="ru-RU" dirty="0" err="1"/>
              <a:t>Davis</a:t>
            </a:r>
            <a:r>
              <a:rPr lang="ru-RU" dirty="0"/>
              <a:t> (1984), И. П. Анохина (1995))</a:t>
            </a:r>
          </a:p>
          <a:p>
            <a:r>
              <a:rPr lang="ru-RU" dirty="0"/>
              <a:t>Генетические теории</a:t>
            </a:r>
          </a:p>
          <a:p>
            <a:r>
              <a:rPr lang="ru-RU" dirty="0"/>
              <a:t>Поведенческие теории</a:t>
            </a:r>
          </a:p>
          <a:p>
            <a:r>
              <a:rPr lang="ru-RU" dirty="0" err="1"/>
              <a:t>Социокультуральные</a:t>
            </a:r>
            <a:r>
              <a:rPr lang="ru-RU" dirty="0"/>
              <a:t> теории</a:t>
            </a:r>
          </a:p>
          <a:p>
            <a:r>
              <a:rPr lang="ru-RU" dirty="0"/>
              <a:t>Психологические теории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Биологические аспекты развития алкогольной зависимости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1600200"/>
            <a:ext cx="5429256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Исходя из изучения семей алкоголиков, их родственников, приемных детей, была выдвинута гипотеза о важности биологического фактора в формировании алкогольного пристрастия. Ученые выяснили, что наследуется предрасположенность к алкоголю, из которой может возникнуть серьезное хроническое заболевание. Проведенные исследования выявили, что в 60% случаев у людей,  зависимых от различных вредных веществ, есть близкие  родственники с похожей зависимостью.</a:t>
            </a:r>
          </a:p>
          <a:p>
            <a:endParaRPr lang="ru-RU" dirty="0"/>
          </a:p>
        </p:txBody>
      </p:sp>
      <p:pic>
        <p:nvPicPr>
          <p:cNvPr id="1026" name="Picture 2" descr="C:\Users\user\Desktop\alcohol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357190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все чаще появляются исследования генов, которые отвечают за предрасположенность к алкогольной зависимости.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разных людей различные реакции на алкоголь вследствие особенностей каждого  организма. Это связано с участием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энзимов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ALDH- веществ, расщепляющих алкоголь. У некоторых энзимы слабее, поэтому алкоголь расщепляется и выводится из организма по другой, не совсем стандартной схеме.</a:t>
            </a:r>
          </a:p>
          <a:p>
            <a:endParaRPr lang="ru-RU" dirty="0"/>
          </a:p>
        </p:txBody>
      </p:sp>
      <p:pic>
        <p:nvPicPr>
          <p:cNvPr id="2050" name="Picture 2" descr="C:\Users\user\Desktop\ffd6cd5fc8e372e61f439c558a91cc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256"/>
            <a:ext cx="828680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286380" cy="607223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 распада алкоголя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ацетиловый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альдегид 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метаболизируется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полностью,  из-за этого возникают вещества (SAL, THBS, THIQ), которые играют значительную роль в формировании и прогрессировании алкоголизма. В Соединенных Штатах был проведен интересный эксперимент по вводу THIQ в организм подопытных обезьян. В качестве питья они безошибочно стали выбирать алкоголь, и даже не притрагивались к питьевой воде.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information_items_11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71480"/>
            <a:ext cx="342902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316912" cy="1223963"/>
          </a:xfrm>
        </p:spPr>
        <p:txBody>
          <a:bodyPr>
            <a:normAutofit fontScale="90000"/>
          </a:bodyPr>
          <a:lstStyle/>
          <a:p>
            <a:r>
              <a:rPr lang="ru-RU" sz="3200"/>
              <a:t>Схема образования эндогенных опиатоподобных веществ в результате потребления алкоголя</a:t>
            </a:r>
          </a:p>
        </p:txBody>
      </p:sp>
      <p:pic>
        <p:nvPicPr>
          <p:cNvPr id="18441" name="Picture 9" descr="b-obm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1714488"/>
            <a:ext cx="7556503" cy="47149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Треугольник-трезвости-для-сай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86874" cy="1071546"/>
          </a:xfrm>
        </p:spPr>
        <p:txBody>
          <a:bodyPr>
            <a:normAutofit/>
          </a:bodyPr>
          <a:lstStyle/>
          <a:p>
            <a:r>
              <a:rPr lang="ru-RU" dirty="0"/>
              <a:t>Диагностические критерии (МКБ-10) </a:t>
            </a:r>
            <a:r>
              <a:rPr lang="ru-RU" sz="2800" dirty="0"/>
              <a:t>(достаточно 3-х)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3"/>
            <a:ext cx="9144000" cy="5643578"/>
          </a:xfrm>
        </p:spPr>
        <p:txBody>
          <a:bodyPr>
            <a:normAutofit fontScale="92500"/>
          </a:bodyPr>
          <a:lstStyle/>
          <a:p>
            <a:pPr marL="85725" indent="0">
              <a:buNone/>
            </a:pPr>
            <a:r>
              <a:rPr lang="ru-RU" sz="1800" b="1" dirty="0" err="1"/>
              <a:t>a</a:t>
            </a:r>
            <a:r>
              <a:rPr lang="ru-RU" sz="2400" b="1" dirty="0"/>
              <a:t>) сильное желание выпить или неодолимая тяга к употреблению алкоголя</a:t>
            </a:r>
          </a:p>
          <a:p>
            <a:pPr marL="85725" indent="0">
              <a:buNone/>
            </a:pPr>
            <a:r>
              <a:rPr lang="ru-RU" sz="2400" b="1" dirty="0" err="1"/>
              <a:t>b</a:t>
            </a:r>
            <a:r>
              <a:rPr lang="ru-RU" sz="2400" b="1" dirty="0"/>
              <a:t>) сниженная способность контролировать количество алкоголя, окончание выпивки, частоту употребления спиртного</a:t>
            </a:r>
          </a:p>
          <a:p>
            <a:pPr marL="85725" indent="0">
              <a:buNone/>
            </a:pPr>
            <a:r>
              <a:rPr lang="ru-RU" sz="2400" b="1" dirty="0" err="1"/>
              <a:t>c</a:t>
            </a:r>
            <a:r>
              <a:rPr lang="ru-RU" sz="2400" b="1" dirty="0"/>
              <a:t>) состояние отмены (абстинентный синдром), возникающий при снижении или прекращении употребления алкоголя</a:t>
            </a:r>
          </a:p>
          <a:p>
            <a:pPr marL="85725" indent="0">
              <a:buNone/>
            </a:pPr>
            <a:r>
              <a:rPr lang="ru-RU" sz="2400" b="1" dirty="0" err="1"/>
              <a:t>d</a:t>
            </a:r>
            <a:r>
              <a:rPr lang="ru-RU" sz="2400" b="1" dirty="0"/>
              <a:t>) алкоголь употребляется с целью облегчить или избежать симптомов </a:t>
            </a:r>
            <a:r>
              <a:rPr lang="ru-RU" sz="2400" b="1" dirty="0" err="1" smtClean="0"/>
              <a:t>отмены,субъективная</a:t>
            </a:r>
            <a:r>
              <a:rPr lang="ru-RU" sz="2400" b="1" dirty="0" smtClean="0"/>
              <a:t> </a:t>
            </a:r>
            <a:r>
              <a:rPr lang="ru-RU" sz="2400" b="1" dirty="0"/>
              <a:t>уверенность, что такая стратегия эффективна</a:t>
            </a:r>
          </a:p>
          <a:p>
            <a:pPr marL="85725" indent="0">
              <a:buNone/>
            </a:pPr>
            <a:r>
              <a:rPr lang="ru-RU" sz="2400" b="1" dirty="0" err="1"/>
              <a:t>e</a:t>
            </a:r>
            <a:r>
              <a:rPr lang="ru-RU" sz="2400" b="1" dirty="0"/>
              <a:t>) необходимость потребления более высоких доз алкоголя для достижения состояния эйфории (рост толерантности)</a:t>
            </a:r>
          </a:p>
          <a:p>
            <a:pPr marL="85725" indent="0">
              <a:buNone/>
            </a:pPr>
            <a:r>
              <a:rPr lang="ru-RU" sz="2400" b="1" dirty="0" err="1"/>
              <a:t>f</a:t>
            </a:r>
            <a:r>
              <a:rPr lang="ru-RU" sz="2400" b="1" dirty="0"/>
              <a:t>) оправдание индивидуальных поводов для употребления алкоголя</a:t>
            </a:r>
          </a:p>
          <a:p>
            <a:pPr marL="85725" indent="0">
              <a:buNone/>
            </a:pPr>
            <a:r>
              <a:rPr lang="ru-RU" sz="2400" b="1" dirty="0" err="1"/>
              <a:t>g</a:t>
            </a:r>
            <a:r>
              <a:rPr lang="ru-RU" sz="2400" b="1" dirty="0"/>
              <a:t>) прогрессирующее пренебрежение другими интересами, удовольствиями в пользу выпивки</a:t>
            </a:r>
          </a:p>
          <a:p>
            <a:pPr marL="85725" indent="0">
              <a:buNone/>
            </a:pPr>
            <a:r>
              <a:rPr lang="ru-RU" sz="2400" b="1" dirty="0" err="1"/>
              <a:t>h</a:t>
            </a:r>
            <a:r>
              <a:rPr lang="ru-RU" sz="2400" b="1" dirty="0"/>
              <a:t>) продолжающееся употребление алкоголя не смотря на его вредные последствия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500174"/>
            <a:ext cx="8270875" cy="4929222"/>
          </a:xfrm>
        </p:spPr>
        <p:txBody>
          <a:bodyPr>
            <a:noAutofit/>
          </a:bodyPr>
          <a:lstStyle/>
          <a:p>
            <a:r>
              <a:rPr lang="ru-RU" dirty="0"/>
              <a:t>психическая зависимость(проявляющаяся в определенных условиях тяга к употреблению алкоголя)</a:t>
            </a:r>
          </a:p>
          <a:p>
            <a:r>
              <a:rPr lang="ru-RU" dirty="0"/>
              <a:t>физическая зависимость (</a:t>
            </a:r>
            <a:r>
              <a:rPr lang="ru-RU" dirty="0" err="1"/>
              <a:t>компульсивное</a:t>
            </a:r>
            <a:r>
              <a:rPr lang="ru-RU" dirty="0"/>
              <a:t> влечение к употреблению алкоголя, абстинентный синдром)</a:t>
            </a:r>
          </a:p>
          <a:p>
            <a:r>
              <a:rPr lang="ru-RU" dirty="0"/>
              <a:t>амнезия (</a:t>
            </a:r>
            <a:r>
              <a:rPr lang="ru-RU" dirty="0" err="1"/>
              <a:t>запамятование</a:t>
            </a:r>
            <a:r>
              <a:rPr lang="ru-RU" dirty="0"/>
              <a:t> конца алкогольного эксцесса, палимпсесты)  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/>
              <a:t>Алкогольный наркоманический синдром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алкоголизма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001156" cy="557214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стадия(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начальная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неврастеническая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dirty="0"/>
              <a:t> - </a:t>
            </a:r>
            <a:r>
              <a:rPr lang="ru-RU" sz="2000" dirty="0"/>
              <a:t>навязчивое (</a:t>
            </a:r>
            <a:r>
              <a:rPr lang="ru-RU" sz="2000" dirty="0" err="1"/>
              <a:t>обсессивное</a:t>
            </a:r>
            <a:r>
              <a:rPr lang="ru-RU" sz="2000" dirty="0"/>
              <a:t>) влечение к алкоголю, снижение количественного контроля, нарастание толерантности, эпизодическое или систематическое пьянство </a:t>
            </a:r>
          </a:p>
          <a:p>
            <a:pPr>
              <a:buFont typeface="Wingdings" pitchFamily="2" charset="2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II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(средняя, наркотическая)</a:t>
            </a:r>
            <a:r>
              <a:rPr lang="ru-RU" dirty="0"/>
              <a:t> - </a:t>
            </a:r>
            <a:r>
              <a:rPr lang="ru-RU" sz="2000" dirty="0"/>
              <a:t>навязчивое влечение, абстинентный синдром, максимальная толерантность, истинные запои, изменение личности, соматические осложнения, алкогольные психозы </a:t>
            </a:r>
          </a:p>
          <a:p>
            <a:pPr>
              <a:buFont typeface="Wingdings" pitchFamily="2" charset="2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III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(исходная,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энцефалопатическая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dirty="0"/>
              <a:t> - </a:t>
            </a:r>
            <a:r>
              <a:rPr lang="ru-RU" sz="2000" dirty="0"/>
              <a:t>неудержимое (</a:t>
            </a:r>
            <a:r>
              <a:rPr lang="ru-RU" sz="2000" dirty="0" err="1"/>
              <a:t>компульсивное</a:t>
            </a:r>
            <a:r>
              <a:rPr lang="ru-RU" sz="2000" dirty="0"/>
              <a:t>) влечение, падение толерантности, утрата ситуационного контроля, алкогольное слабоумие</a:t>
            </a:r>
          </a:p>
          <a:p>
            <a:pPr>
              <a:buFont typeface="Wingdings" pitchFamily="2" charset="2"/>
              <a:buNone/>
            </a:pPr>
            <a:endParaRPr lang="ru-RU" sz="2000" dirty="0"/>
          </a:p>
          <a:p>
            <a:pPr algn="r">
              <a:buFont typeface="Wingdings" pitchFamily="2" charset="2"/>
              <a:buNone/>
            </a:pPr>
            <a:r>
              <a:rPr lang="ru-RU" sz="1800" b="1" dirty="0">
                <a:latin typeface="Arial" charset="0"/>
              </a:rPr>
              <a:t>(А. А. Портнов, Н. Н. Пятницкая, 1971)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ru-RU"/>
              <a:t>НЕОТЛОЖНАЯ НАРКОЛОГИЯ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Типы течения алкоголизма (1)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7772400" cy="3898900"/>
          </a:xfrm>
        </p:spPr>
        <p:txBody>
          <a:bodyPr/>
          <a:lstStyle/>
          <a:p>
            <a:pPr eaLnBrk="1" hangingPunct="1"/>
            <a:r>
              <a:rPr lang="ru-RU" altLang="ru-RU" sz="4400" dirty="0" smtClean="0"/>
              <a:t>Непрерывный</a:t>
            </a:r>
          </a:p>
          <a:p>
            <a:pPr eaLnBrk="1" hangingPunct="1"/>
            <a:r>
              <a:rPr lang="ru-RU" altLang="ru-RU" sz="4400" dirty="0" smtClean="0"/>
              <a:t>Рецидивирующий</a:t>
            </a:r>
          </a:p>
          <a:p>
            <a:pPr eaLnBrk="1" hangingPunct="1"/>
            <a:r>
              <a:rPr lang="ru-RU" altLang="ru-RU" sz="4400" dirty="0" smtClean="0"/>
              <a:t>Запойный</a:t>
            </a:r>
          </a:p>
          <a:p>
            <a:pPr eaLnBrk="1" hangingPunct="1"/>
            <a:endParaRPr lang="ru-RU" altLang="ru-RU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8137525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/>
              <a:t>История возникновения алкоголя.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298"/>
            <a:ext cx="4572000" cy="550070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	Об опьяняющих свойствах спиртных напитков люди узнали не менее чем за 8000 лет до нашей эры – с появлением керамической посуды, давшей возможность изготовления алкогольных напитков из меда, плодовых соков и дикорастущего винограда. Возможно, виноделие возникло еще до начала культурного земледелия. </a:t>
            </a:r>
          </a:p>
        </p:txBody>
      </p:sp>
      <p:pic>
        <p:nvPicPr>
          <p:cNvPr id="35844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1428736"/>
            <a:ext cx="4429155" cy="501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ru-RU"/>
              <a:t>НЕОТЛОЖНАЯ НАРКОЛОГИЯ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Типы течения алкоголизма (1)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7772400" cy="3898900"/>
          </a:xfrm>
        </p:spPr>
        <p:txBody>
          <a:bodyPr/>
          <a:lstStyle/>
          <a:p>
            <a:pPr eaLnBrk="1" hangingPunct="1"/>
            <a:r>
              <a:rPr lang="ru-RU" altLang="ru-RU" sz="4400" smtClean="0"/>
              <a:t>С ранним началом и злокачественным течением</a:t>
            </a:r>
          </a:p>
          <a:p>
            <a:pPr eaLnBrk="1" hangingPunct="1"/>
            <a:r>
              <a:rPr lang="ru-RU" altLang="ru-RU" sz="4400" smtClean="0"/>
              <a:t>С началом в молодом и среднем возрасте</a:t>
            </a:r>
          </a:p>
          <a:p>
            <a:pPr eaLnBrk="1" hangingPunct="1"/>
            <a:r>
              <a:rPr lang="ru-RU" altLang="ru-RU" sz="4400" smtClean="0"/>
              <a:t>С поздним началом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7" name="Rectangle 3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4612" name="Group 340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09075" cy="7955280"/>
        </p:xfrm>
        <a:graphic>
          <a:graphicData uri="http://schemas.openxmlformats.org/drawingml/2006/table">
            <a:tbl>
              <a:tblPr/>
              <a:tblGrid>
                <a:gridCol w="2124075"/>
                <a:gridCol w="1727200"/>
                <a:gridCol w="2952750"/>
                <a:gridCol w="2305050"/>
              </a:tblGrid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Признак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стадия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стадия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стадия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Психическая зависимость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алкогольных ситуациях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обсессивная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компульсивная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Абстинентный синдром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Рвотный рефлекс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Количественный контроль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снижен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утрачен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утрачен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Изменение карти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ны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опьянения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укорочение периода эйфо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рии,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психопатопод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расс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дисфори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вязкий аф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фект, агрессивность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Изменение формы потребления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псевдозапои, запои, постоянная алкоголизация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истин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запои, посто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янное потребление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Изменения личности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заострение преморбидных черт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деградация личности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Алкогольные психозы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острые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острые, хронические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Соматические заболевания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обратимые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необратимые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Алкогольные амнезии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запамятование конца эксцесса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систематические палимпсесты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тотальные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Толерантность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возрастает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плато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снижается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10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Первая стадия алкоголизма.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1000108"/>
            <a:ext cx="4290556" cy="5643602"/>
          </a:xfrm>
        </p:spPr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ru-RU" sz="2800" dirty="0" smtClean="0"/>
              <a:t>Основной симптом- исчезновение рвотного рефлекса. Человек начинает потихоньку выпивать один, за прочтением книги, за просмотром телевизора, пред обедом. После принятия алкоголя память не всегда готова выдать все фрагменты происходящего, начинаются провалы в памяти.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00108"/>
            <a:ext cx="49292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6604000" cy="1462088"/>
          </a:xfrm>
        </p:spPr>
        <p:txBody>
          <a:bodyPr/>
          <a:lstStyle/>
          <a:p>
            <a:pPr eaLnBrk="1" hangingPunct="1"/>
            <a:r>
              <a:rPr lang="ru-RU" smtClean="0"/>
              <a:t>Стадии алкоголизма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28737"/>
            <a:ext cx="8597930" cy="542926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стадия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Диагностируется в возрасте 18-35 лет.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Продолжительность – 1-6 лет.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Симптомы:</a:t>
            </a:r>
          </a:p>
          <a:p>
            <a:pPr eaLnBrk="1" hangingPunct="1">
              <a:defRPr/>
            </a:pPr>
            <a:r>
              <a:rPr lang="ru-RU" sz="2400" dirty="0" smtClean="0"/>
              <a:t>первичное патологическое влечение (психическая зависимость)</a:t>
            </a:r>
          </a:p>
          <a:p>
            <a:pPr eaLnBrk="1" hangingPunct="1">
              <a:defRPr/>
            </a:pPr>
            <a:r>
              <a:rPr lang="ru-RU" sz="2400" dirty="0" smtClean="0"/>
              <a:t>снижение количественного контроля</a:t>
            </a:r>
          </a:p>
          <a:p>
            <a:pPr eaLnBrk="1" hangingPunct="1">
              <a:defRPr/>
            </a:pPr>
            <a:r>
              <a:rPr lang="ru-RU" sz="2400" dirty="0" smtClean="0"/>
              <a:t>рост толерантности</a:t>
            </a:r>
          </a:p>
          <a:p>
            <a:pPr eaLnBrk="1" hangingPunct="1">
              <a:defRPr/>
            </a:pPr>
            <a:r>
              <a:rPr lang="ru-RU" sz="2400" dirty="0" smtClean="0"/>
              <a:t>алкогольные амнезии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Симптомы 1 стадии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Первичное (психологическое) влечение</a:t>
            </a:r>
            <a:r>
              <a:rPr lang="ru-RU" sz="2400"/>
              <a:t> - проявляется в ситуационных формах, характеризуется активным «поиском» предлога выпить; при возникновении препятствий к употреблению алкоголя настроение снижается</a:t>
            </a:r>
            <a:endParaRPr lang="ru-RU" sz="2400" i="1"/>
          </a:p>
          <a:p>
            <a:pPr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Снижение количественного контроля</a:t>
            </a:r>
            <a:r>
              <a:rPr lang="ru-RU" sz="2400"/>
              <a:t> – после приема первых доз алкоголя возникает желание продолжить выпивку </a:t>
            </a:r>
            <a:endParaRPr lang="ru-RU" sz="2400" i="1"/>
          </a:p>
          <a:p>
            <a:pPr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Рост толерантности</a:t>
            </a:r>
            <a:r>
              <a:rPr lang="ru-RU" sz="2400"/>
              <a:t> – для достижения прежних приятных чувств требуется прием большего количества алкоголя или переход к более крепким напиткам.</a:t>
            </a:r>
            <a:endParaRPr lang="ru-RU" sz="2400" i="1"/>
          </a:p>
          <a:p>
            <a:pPr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Алкогольные амнезии</a:t>
            </a:r>
            <a:r>
              <a:rPr lang="ru-RU" sz="2400"/>
              <a:t> – в основном представлены запамятованием конца алкогольного эксцесса, возникают эпизодически.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Вторая стадия алкоголизма.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14810" y="1071546"/>
            <a:ext cx="4776790" cy="5500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 smtClean="0"/>
              <a:t>Человек обнаруживает, что теперь может выпивать спиртное гораздо в больших количествах. Формируется абстинентный синдром с соматовегетативным компонентом, регулярное опохмеление. пьянство приобретает постоянный или </a:t>
            </a:r>
            <a:r>
              <a:rPr lang="ru-RU" sz="3000" dirty="0" err="1" smtClean="0"/>
              <a:t>псевдозапойный</a:t>
            </a:r>
            <a:r>
              <a:rPr lang="ru-RU" sz="3000" dirty="0" smtClean="0"/>
              <a:t> характер. «Плато» толерантности, личность </a:t>
            </a:r>
            <a:r>
              <a:rPr lang="ru-RU" sz="3000" dirty="0" err="1" smtClean="0"/>
              <a:t>психопатизируется</a:t>
            </a:r>
            <a:r>
              <a:rPr lang="ru-RU" sz="3000" dirty="0" smtClean="0"/>
              <a:t>, при переходе в 3 стадию развиваются психозы.</a:t>
            </a:r>
          </a:p>
          <a:p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000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6604000" cy="1462088"/>
          </a:xfrm>
        </p:spPr>
        <p:txBody>
          <a:bodyPr/>
          <a:lstStyle/>
          <a:p>
            <a:r>
              <a:rPr lang="ru-RU"/>
              <a:t>Стадии алкоголизма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5"/>
            <a:ext cx="8955088" cy="535782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II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стадия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Складывается в возрасте 25-35 лет. 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Стаж злоупотребления алкоголем 10 - 15 лет.</a:t>
            </a:r>
          </a:p>
          <a:p>
            <a:pPr>
              <a:buFont typeface="Wingdings" pitchFamily="2" charset="2"/>
              <a:buNone/>
            </a:pPr>
            <a:r>
              <a:rPr lang="ru-RU" sz="2800" i="1" dirty="0"/>
              <a:t>Симптомы:</a:t>
            </a:r>
          </a:p>
          <a:p>
            <a:r>
              <a:rPr lang="ru-RU" sz="2400" dirty="0"/>
              <a:t>утяжеление симптомов </a:t>
            </a:r>
            <a:r>
              <a:rPr lang="en-US" sz="2400" dirty="0"/>
              <a:t>I</a:t>
            </a:r>
            <a:r>
              <a:rPr lang="ru-RU" sz="2400" dirty="0"/>
              <a:t> стадии</a:t>
            </a:r>
          </a:p>
          <a:p>
            <a:r>
              <a:rPr lang="ru-RU" sz="2400" dirty="0"/>
              <a:t>изменение картины опьянения</a:t>
            </a:r>
          </a:p>
          <a:p>
            <a:r>
              <a:rPr lang="ru-RU" sz="2400" dirty="0"/>
              <a:t>появление абстинентного синдрома</a:t>
            </a:r>
          </a:p>
          <a:p>
            <a:r>
              <a:rPr lang="ru-RU" sz="2400" dirty="0"/>
              <a:t>изменение формы потребления</a:t>
            </a:r>
          </a:p>
          <a:p>
            <a:r>
              <a:rPr lang="ru-RU" sz="2400" dirty="0"/>
              <a:t>заострение личностных особенностей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Симптомы 2 стадии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955088" cy="501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Патологическое влечение</a:t>
            </a:r>
            <a:r>
              <a:rPr lang="ru-RU" sz="2000"/>
              <a:t> - более интенсивно, чем в 1 стадии. 1 вариант - борьба мотивов «пить или не пить»; 2 вариант - влечение не осознается, поводы к выпивке придумываются. </a:t>
            </a:r>
          </a:p>
          <a:p>
            <a:pPr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Утрата количественного контроля</a:t>
            </a:r>
            <a:r>
              <a:rPr lang="ru-RU" sz="2000"/>
              <a:t> – прием определенной дозы алкоголя вызывает возникновение непреодолимого влечения к продолжению выпивки.</a:t>
            </a:r>
          </a:p>
          <a:p>
            <a:pPr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Толерантность к алкоголю</a:t>
            </a:r>
            <a:r>
              <a:rPr lang="ru-RU" sz="2000"/>
              <a:t> - достигает максимума («плато» толерантности).</a:t>
            </a:r>
          </a:p>
          <a:p>
            <a:pPr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Амнезии</a:t>
            </a:r>
            <a:r>
              <a:rPr lang="ru-RU" sz="2000"/>
              <a:t> - в виде палимпсестов (забывание отдельных эпизодов опьянения ).</a:t>
            </a:r>
          </a:p>
          <a:p>
            <a:pPr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картины опьянения</a:t>
            </a:r>
            <a:r>
              <a:rPr lang="ru-RU" sz="2000"/>
              <a:t> – уменьшение периода эйфории в опьянении; появляются психопатоподобные расстройства.</a:t>
            </a:r>
          </a:p>
          <a:p>
            <a:pPr>
              <a:lnSpc>
                <a:spcPct val="80000"/>
              </a:lnSpc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Абстинентный синдром</a:t>
            </a:r>
            <a:r>
              <a:rPr lang="ru-RU" sz="2000"/>
              <a:t> – реакция отмены, сопровождающаяся «тягой» к употреблению алкоголя (опохмелению) и выраженными сомато-вегетативными реакциями.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6604000" cy="1462088"/>
          </a:xfrm>
        </p:spPr>
        <p:txBody>
          <a:bodyPr/>
          <a:lstStyle/>
          <a:p>
            <a:r>
              <a:rPr lang="ru-RU"/>
              <a:t>Стадии алкоголизма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3"/>
            <a:ext cx="8955088" cy="5286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III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стадия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Возраст развития – обычно 45-50 лет. 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Срок злоупотребления алкоголем 15-20 лет.</a:t>
            </a:r>
          </a:p>
          <a:p>
            <a:pPr>
              <a:buFont typeface="Wingdings" pitchFamily="2" charset="2"/>
              <a:buNone/>
            </a:pPr>
            <a:r>
              <a:rPr lang="ru-RU" sz="2800" i="1" dirty="0"/>
              <a:t>Симптомы:</a:t>
            </a:r>
          </a:p>
          <a:p>
            <a:r>
              <a:rPr lang="ru-RU" sz="2400" dirty="0"/>
              <a:t>утяжеление симптомов </a:t>
            </a:r>
            <a:r>
              <a:rPr lang="en-US" sz="2400" dirty="0"/>
              <a:t>II</a:t>
            </a:r>
            <a:r>
              <a:rPr lang="ru-RU" sz="2400" dirty="0"/>
              <a:t> стадии</a:t>
            </a:r>
          </a:p>
          <a:p>
            <a:r>
              <a:rPr lang="ru-RU" sz="2400" dirty="0"/>
              <a:t>снижение толерантности</a:t>
            </a:r>
          </a:p>
          <a:p>
            <a:r>
              <a:rPr lang="ru-RU" sz="2400" dirty="0"/>
              <a:t>алкогольная деградация личности</a:t>
            </a:r>
          </a:p>
          <a:p>
            <a:r>
              <a:rPr lang="ru-RU" sz="2400" dirty="0"/>
              <a:t>соматические осложнения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Патологическое влечение</a:t>
            </a:r>
            <a:r>
              <a:rPr lang="ru-RU" sz="2000"/>
              <a:t> - без борьбы мотивов, возникает спонтанно, компульсивно; интенсивность сравнима с чувством жажды или голода. </a:t>
            </a:r>
            <a:endParaRPr lang="ru-RU" sz="2000" i="1"/>
          </a:p>
          <a:p>
            <a:pPr>
              <a:lnSpc>
                <a:spcPct val="8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Утрата количественного контроля</a:t>
            </a:r>
            <a:r>
              <a:rPr lang="ru-RU" sz="2000"/>
              <a:t> - сопровождается утратой ситуационного контроля. </a:t>
            </a:r>
            <a:endParaRPr lang="ru-RU" sz="2000" i="1"/>
          </a:p>
          <a:p>
            <a:pPr>
              <a:lnSpc>
                <a:spcPct val="8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Снижение толерантности</a:t>
            </a:r>
            <a:r>
              <a:rPr lang="ru-RU" sz="2000"/>
              <a:t> – опьянение развивается от меньших, чем ранее доз спиртного; снижаются и разовая и суточная доза; возможен переход на более слабые напитки. </a:t>
            </a:r>
            <a:endParaRPr lang="ru-RU" sz="2000" i="1"/>
          </a:p>
          <a:p>
            <a:pPr>
              <a:lnSpc>
                <a:spcPct val="8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картины опьянения</a:t>
            </a:r>
            <a:r>
              <a:rPr lang="ru-RU" sz="2000" i="1"/>
              <a:t> - </a:t>
            </a:r>
            <a:r>
              <a:rPr lang="ru-RU" sz="2000"/>
              <a:t>опьянение сопровождается дисфорией, раздражительностью, злобностью либо преобладанием оглушенности.</a:t>
            </a:r>
            <a:endParaRPr lang="ru-RU" sz="2000" i="1"/>
          </a:p>
          <a:p>
            <a:pPr>
              <a:lnSpc>
                <a:spcPct val="8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Алкогольные амнезии</a:t>
            </a:r>
            <a:r>
              <a:rPr lang="ru-RU" sz="2000" i="1"/>
              <a:t> - </a:t>
            </a:r>
            <a:r>
              <a:rPr lang="ru-RU" sz="2000"/>
              <a:t>тотальные. </a:t>
            </a:r>
            <a:endParaRPr lang="ru-RU" sz="2000" i="1"/>
          </a:p>
          <a:p>
            <a:pPr>
              <a:lnSpc>
                <a:spcPct val="8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Абстинентный синдром</a:t>
            </a:r>
            <a:r>
              <a:rPr lang="ru-RU" sz="2000" i="1"/>
              <a:t> - </a:t>
            </a:r>
            <a:r>
              <a:rPr lang="ru-RU" sz="2000"/>
              <a:t>проявляется с наличием всех сомато-неврологических и психических расстройств; возможно развитие судорожных припадков. Длительность более 5 дней. </a:t>
            </a:r>
            <a:endParaRPr lang="ru-RU" sz="2000" i="1"/>
          </a:p>
          <a:p>
            <a:pPr>
              <a:lnSpc>
                <a:spcPct val="8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формы потребления алкоголя</a:t>
            </a:r>
            <a:r>
              <a:rPr lang="ru-RU" sz="2000" i="1"/>
              <a:t> </a:t>
            </a:r>
            <a:r>
              <a:rPr lang="ru-RU" sz="2000"/>
              <a:t>представлено истинными запоями.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/>
              <a:t>Симптомы </a:t>
            </a:r>
            <a:r>
              <a:rPr lang="ru-RU" dirty="0" smtClean="0"/>
              <a:t>3 </a:t>
            </a:r>
            <a:r>
              <a:rPr lang="ru-RU" dirty="0"/>
              <a:t>стадии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13100"/>
            <a:ext cx="9144000" cy="3035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b="1" dirty="0" smtClean="0"/>
              <a:t>Чистый спирт начали получать в 6-7 веках арабы и назвали его “аль </a:t>
            </a:r>
            <a:r>
              <a:rPr lang="ru-RU" b="1" dirty="0" err="1" smtClean="0"/>
              <a:t>коголь</a:t>
            </a:r>
            <a:r>
              <a:rPr lang="ru-RU" b="1" smtClean="0"/>
              <a:t>”, что означает “одурманивающий”. 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Первую бутылку водки изготовил араб Рагез в 860 году. </a:t>
            </a:r>
          </a:p>
        </p:txBody>
      </p:sp>
      <p:pic>
        <p:nvPicPr>
          <p:cNvPr id="37892" name="Picture 4" descr="1158301258_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04813"/>
            <a:ext cx="5715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Возрастные особенности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55088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i="1" smtClean="0"/>
              <a:t>Особенности подросткового возраста</a:t>
            </a:r>
            <a:r>
              <a:rPr lang="ru-RU" sz="2000" smtClean="0"/>
              <a:t> - психологическое подражательство взрослым, уменьшение астенических состояний, деформация личности, ускоренное развитие ослабоумливания (деменции).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Способствующие факторы: экзогенные вредности; отклонения или задержки развития; синдромы психической заторможенности или возбуждения в первые годы жизни; нарушения ночного сна со снохождением, энурезом; дислалии; проявления церебрально-органической недостаточности; интеллектуальная недоразвитость, психопатии.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Формирование зависимости: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 этап - адаптация к алкоголю; потребление групповое, часты микст-формы потребления. Продолжительность периода – 3-6 месяцев.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2 этап - регулярное потребление алкоголя, рост толерантности и частоты приема. Продолжительность периода – до 1 года.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3 этап - развитие психической зависимости, утрата количественного и ситуационного контроля; толерантность возрастает в 3-4 раза, характерны многодневные приемы алкоголя.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Общая продолжительность формирования алкоголизма - 3-4 года.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Возрастные особенности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55088" cy="51577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i="1" smtClean="0"/>
              <a:t>Особенности пожилого возраста</a:t>
            </a:r>
            <a:r>
              <a:rPr lang="ru-RU" sz="2400" smtClean="0"/>
              <a:t> - тенденция к относительно благоприятному течению. </a:t>
            </a:r>
          </a:p>
          <a:p>
            <a:pPr eaLnBrk="1" hangingPunct="1"/>
            <a:r>
              <a:rPr lang="ru-RU" sz="2400" smtClean="0"/>
              <a:t>Отягощающие факторы: высокий уровень сомато-неврологической патологией, наличие атеросклеротического поражения сосудов головного мозга, алиментарная недостаточность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Варианты течения:</a:t>
            </a:r>
          </a:p>
          <a:p>
            <a:pPr eaLnBrk="1" hangingPunct="1"/>
            <a:r>
              <a:rPr lang="ru-RU" sz="2400" smtClean="0"/>
              <a:t>Благоприятный (митигированный)</a:t>
            </a:r>
          </a:p>
          <a:p>
            <a:pPr eaLnBrk="1" hangingPunct="1"/>
            <a:r>
              <a:rPr lang="ru-RU" sz="2400" smtClean="0"/>
              <a:t>Неблагоприятный (галопирующий)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Алкоголизм у женщин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/>
              <a:t>Отягощающие социальные факторы</a:t>
            </a:r>
            <a:r>
              <a:rPr lang="ru-RU" sz="2400" smtClean="0"/>
              <a:t> - закрытость женщин в плане употребления алкоголя, их поздняя обращаемость за медицинской помощью.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/>
              <a:t>Отягощающий биологический фактор</a:t>
            </a:r>
            <a:r>
              <a:rPr lang="ru-RU" sz="2400" smtClean="0"/>
              <a:t> - предменструальный период.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Начало - на 7-10 лет позже, чем у мужчин (в 25-35 лет); течение в более быстром темпе, «злокачественно».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/>
              <a:t>Характерно:</a:t>
            </a:r>
            <a:r>
              <a:rPr lang="ru-RU" sz="2400" smtClean="0"/>
              <a:t> быстрое наступление снижения интеллекта, снижение морального и социального облика, проявление истерических черт; запои редко кончаются в связи со снижением переносимости; более тяжёлые социальные последствия; чаще встречается суицидальное поведение.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7696200" cy="914400"/>
          </a:xfrm>
        </p:spPr>
        <p:txBody>
          <a:bodyPr/>
          <a:lstStyle/>
          <a:p>
            <a:r>
              <a:rPr lang="ru-RU" smtClean="0"/>
              <a:t>Отравление агкоголем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059113" y="620713"/>
            <a:ext cx="5824537" cy="4610100"/>
          </a:xfrm>
        </p:spPr>
        <p:txBody>
          <a:bodyPr>
            <a:normAutofit fontScale="92500" lnSpcReduction="10000"/>
          </a:bodyPr>
          <a:lstStyle/>
          <a:p>
            <a:r>
              <a:rPr lang="ru-RU" sz="2800" smtClean="0"/>
              <a:t>При употреблении спиртных напитков в больших количествах может произойти алкогольное отравление, при этом доза, ведущая к интоксикации, для каждого индивидуальна.</a:t>
            </a:r>
          </a:p>
          <a:p>
            <a:r>
              <a:rPr lang="ru-RU" sz="2800" smtClean="0"/>
              <a:t>Однако у человека, страдающего каким-либо заболеванием, в состоянии переутомления, а также у детей даже маленькие дозы алкоголя могут вызвать острую интоксикацию.</a:t>
            </a:r>
          </a:p>
        </p:txBody>
      </p:sp>
      <p:pic>
        <p:nvPicPr>
          <p:cNvPr id="34820" name="Рисунок 5" descr="mini1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81075"/>
            <a:ext cx="2916238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696200" cy="842963"/>
          </a:xfrm>
        </p:spPr>
        <p:txBody>
          <a:bodyPr/>
          <a:lstStyle/>
          <a:p>
            <a:pPr algn="ctr"/>
            <a:r>
              <a:rPr lang="ru-RU" smtClean="0"/>
              <a:t>Симптомы: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8496300" cy="4032250"/>
          </a:xfrm>
        </p:spPr>
        <p:txBody>
          <a:bodyPr>
            <a:normAutofit lnSpcReduction="10000"/>
          </a:bodyPr>
          <a:lstStyle/>
          <a:p>
            <a:r>
              <a:rPr lang="ru-RU" sz="2400" smtClean="0"/>
              <a:t>При алкогольной интоксикации у больного внезапно выступает </a:t>
            </a:r>
            <a:r>
              <a:rPr lang="ru-RU" sz="2400" i="1" smtClean="0"/>
              <a:t>холодный пот, дыхание становится шумным и очень частым, зрачки расширяются, снижается давление, температура тела может упасть до 31 – 32С</a:t>
            </a:r>
            <a:r>
              <a:rPr lang="ru-RU" sz="2400" smtClean="0"/>
              <a:t>. Также симптомами интоксикации является учащенный пульс (28 – 52 ударов в минуту) и неестественно бледная кожа.</a:t>
            </a:r>
          </a:p>
          <a:p>
            <a:endParaRPr lang="ru-RU" sz="2400" smtClean="0"/>
          </a:p>
          <a:p>
            <a:r>
              <a:rPr lang="ru-RU" sz="2400" smtClean="0"/>
              <a:t>В таком состоянии человек может впасть в глубокий сон. Это состояние само по себе не опасно для жизни, но может привести к тяжелым травмам. Если алкоголя было выпито много, наступает алкогольная кома.</a:t>
            </a:r>
          </a:p>
          <a:p>
            <a:endParaRPr lang="ru-RU" sz="12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Содержимое 3" descr="full_Kopiyaalkogo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382000" cy="604837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971550" y="549275"/>
            <a:ext cx="7696200" cy="914400"/>
          </a:xfrm>
        </p:spPr>
        <p:txBody>
          <a:bodyPr>
            <a:normAutofit fontScale="90000"/>
          </a:bodyPr>
          <a:lstStyle/>
          <a:p>
            <a:r>
              <a:rPr lang="ru-RU" smtClean="0"/>
              <a:t>Классификация алкогольных отравлений: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23850" y="1484313"/>
            <a:ext cx="8424863" cy="5545137"/>
          </a:xfrm>
        </p:spPr>
        <p:txBody>
          <a:bodyPr/>
          <a:lstStyle/>
          <a:p>
            <a:r>
              <a:rPr lang="ru-RU" sz="1800" i="1" smtClean="0"/>
              <a:t>Легкой степени тяжести (Поверхностная алкогольная кома)</a:t>
            </a:r>
            <a:r>
              <a:rPr lang="ru-RU" sz="1800" smtClean="0"/>
              <a:t> - зрачки пациента сужены, но нормально реагируют на свет. Резкий запах алкоголя изо рта. При попытке привести пострадавшего в чувство с помощью нашатырного спирта отравившийся реагирует гримасой и защитными движениями рук, но в себя не приходит.</a:t>
            </a:r>
          </a:p>
          <a:p>
            <a:endParaRPr lang="ru-RU" sz="1800" smtClean="0"/>
          </a:p>
          <a:p>
            <a:r>
              <a:rPr lang="ru-RU" sz="1800" i="1" smtClean="0"/>
              <a:t>Средней степени тяжести: </a:t>
            </a:r>
            <a:r>
              <a:rPr lang="ru-RU" sz="1800" smtClean="0"/>
              <a:t>расслабление тонуса мышц, неадекватное поведение, плохая координация движений. Отмечается рвота, слюнотечение, сужение зрачков. Серьезных изменений со стороны внутренних органов не отмечается. Реакция на нашатырный спирт — слабовыраженная, а промывание желудка не приводит к улучшению состояния. </a:t>
            </a:r>
          </a:p>
          <a:p>
            <a:endParaRPr lang="ru-RU" sz="1800" smtClean="0"/>
          </a:p>
          <a:p>
            <a:r>
              <a:rPr lang="ru-RU" sz="1800" i="1" smtClean="0"/>
              <a:t>Тяжелой степени тяжести (Глубокая алкогольная кома)</a:t>
            </a:r>
            <a:r>
              <a:rPr lang="ru-RU" sz="1800" smtClean="0"/>
              <a:t> – зрачки сужены и не реагируют на свет. Отсутствие сухожильных рефлексов. Болевая чувствительность отсутствует, реакция на нашатырный спирт отсутствует.</a:t>
            </a:r>
          </a:p>
          <a:p>
            <a:endParaRPr lang="ru-RU" sz="180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4"/>
          <p:cNvSpPr>
            <a:spLocks noGrp="1"/>
          </p:cNvSpPr>
          <p:nvPr>
            <p:ph type="title"/>
          </p:nvPr>
        </p:nvSpPr>
        <p:spPr>
          <a:xfrm>
            <a:off x="900113" y="260350"/>
            <a:ext cx="7696200" cy="914400"/>
          </a:xfrm>
        </p:spPr>
        <p:txBody>
          <a:bodyPr>
            <a:normAutofit fontScale="90000"/>
          </a:bodyPr>
          <a:lstStyle/>
          <a:p>
            <a:r>
              <a:rPr lang="ru-RU" sz="3600" smtClean="0"/>
              <a:t>Первая помощь при отравлениях алкоголем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129588" cy="3962400"/>
          </a:xfrm>
        </p:spPr>
        <p:txBody>
          <a:bodyPr>
            <a:normAutofit fontScale="92500" lnSpcReduction="10000"/>
          </a:bodyPr>
          <a:lstStyle/>
          <a:p>
            <a:r>
              <a:rPr lang="ru-RU" sz="2400" smtClean="0"/>
              <a:t>Чтобы вывести человека из состояния алкогольного опьянения в первую очередь  необходимо </a:t>
            </a:r>
            <a:r>
              <a:rPr lang="ru-RU" sz="2400" b="1" u="sng" smtClean="0"/>
              <a:t>удалить из его желудка остатки алкоголя</a:t>
            </a:r>
            <a:r>
              <a:rPr lang="ru-RU" sz="2400" smtClean="0"/>
              <a:t>, который еще не поступил в кровь. Для прочистки желудка можно использовать раствор соды: одна столовая ложка на один литр кипяченой воды. Затем принять 8 – 10 таблеток активированного угля.</a:t>
            </a:r>
          </a:p>
          <a:p>
            <a:r>
              <a:rPr lang="ru-RU" sz="2400" smtClean="0"/>
              <a:t>Нейтрализовать действие алкоголя поможет </a:t>
            </a:r>
            <a:r>
              <a:rPr lang="ru-RU" sz="2400" b="1" u="sng" smtClean="0"/>
              <a:t>пчелиный мед, а точнее содержащаяся в нем фруктоза</a:t>
            </a:r>
            <a:r>
              <a:rPr lang="ru-RU" sz="2400" smtClean="0"/>
              <a:t>. Для достижения эффекта необходимо принять 100 – 200 граммов меда в два приема. Привести человека в сознание можно, обеспечив прилив крови к голове. Для этого нужно сильно и быстро растереть пострадавшему уши.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684213" y="188913"/>
            <a:ext cx="7920037" cy="6335712"/>
          </a:xfrm>
        </p:spPr>
        <p:txBody>
          <a:bodyPr/>
          <a:lstStyle/>
          <a:p>
            <a:endParaRPr lang="ru-RU" sz="2400" smtClean="0"/>
          </a:p>
          <a:p>
            <a:r>
              <a:rPr lang="ru-RU" sz="2400" smtClean="0"/>
              <a:t>Из-за сосудорасширяющего действия алкоголя человек начинает быстро терять тепло. Поэтому его нужно </a:t>
            </a:r>
            <a:r>
              <a:rPr lang="ru-RU" sz="2400" b="1" u="sng" smtClean="0"/>
              <a:t>положить в теплую комнату и укутать одеялом</a:t>
            </a:r>
            <a:r>
              <a:rPr lang="ru-RU" sz="2400" smtClean="0"/>
              <a:t>. Однако чего делать при алкогольном отравлении нельзя ни в коем случае, это класть больного на спину. Иначе он захлебнется рвотными массами и выделениями слюнных желез.</a:t>
            </a:r>
          </a:p>
          <a:p>
            <a:endParaRPr lang="ru-RU" sz="2400" smtClean="0"/>
          </a:p>
          <a:p>
            <a:r>
              <a:rPr lang="ru-RU" sz="2400" smtClean="0"/>
              <a:t>Необходимо провести </a:t>
            </a:r>
            <a:r>
              <a:rPr lang="ru-RU" sz="2400" b="1" u="sng" smtClean="0"/>
              <a:t>очищение ротовой полости</a:t>
            </a:r>
            <a:r>
              <a:rPr lang="ru-RU" sz="2400" smtClean="0"/>
              <a:t>. Для этого закрепить язык и убрать скопившуюся  слюну и слизь. В коматозном состоянии возможно угнетение дыхания вплоть до полной остановки. В этом случае пострадавшему необходимо сделать искусственное дыхание.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232775" cy="5051425"/>
          </a:xfrm>
        </p:spPr>
        <p:txBody>
          <a:bodyPr/>
          <a:lstStyle/>
          <a:p>
            <a:r>
              <a:rPr lang="ru-RU" sz="2400" smtClean="0"/>
              <a:t>Для улучшения дыхания необходимо у пострадавшего </a:t>
            </a:r>
            <a:r>
              <a:rPr lang="ru-RU" sz="2400" b="1" u="sng" smtClean="0"/>
              <a:t>расстегнуть ворот одежды, распустить пояс и открыть двери и окна. Дать понюхать ватку с нашатырным спиртом</a:t>
            </a:r>
            <a:r>
              <a:rPr lang="ru-RU" sz="2400" smtClean="0"/>
              <a:t> и даже дать выпить до 20 капель нашатырного спирта на стакан холодной воды и пить его через каждые 15 — 20 минут.</a:t>
            </a:r>
          </a:p>
          <a:p>
            <a:r>
              <a:rPr lang="ru-RU" sz="2400" b="1" u="sng" smtClean="0"/>
              <a:t>На голову необходимо положить холод</a:t>
            </a:r>
            <a:r>
              <a:rPr lang="ru-RU" sz="2400" smtClean="0"/>
              <a:t>, в виде пузыря со льдом или пластиковой бутылки с холодной водой. Полезно сделать клизму из холодной воды.</a:t>
            </a:r>
          </a:p>
          <a:p>
            <a:r>
              <a:rPr lang="ru-RU" sz="2400" smtClean="0"/>
              <a:t>К ногам желательно </a:t>
            </a:r>
            <a:r>
              <a:rPr lang="ru-RU" sz="2400" b="1" u="sng" smtClean="0"/>
              <a:t>приложить тепло в виде грелки или горчичников.</a:t>
            </a:r>
          </a:p>
          <a:p>
            <a:r>
              <a:rPr lang="ru-RU" sz="2400" smtClean="0"/>
              <a:t>Полезно </a:t>
            </a:r>
            <a:r>
              <a:rPr lang="ru-RU" sz="2400" b="1" u="sng" smtClean="0"/>
              <a:t>выпить крепкого горячего чаю или кофе</a:t>
            </a:r>
            <a:r>
              <a:rPr lang="ru-RU" sz="240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4464050" cy="6192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/>
              <a:t>	В средневековье в Западной Европе также научились получать крепкие спиртные напитки путем возгонки вина и других бродящих сахаристых жидкостей. Согласно легенде, впервые эту операцию совершил итальянский монах-алхимик Валентиус. </a:t>
            </a:r>
          </a:p>
        </p:txBody>
      </p:sp>
      <p:pic>
        <p:nvPicPr>
          <p:cNvPr id="38916" name="Picture 4" descr="w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4813"/>
            <a:ext cx="42164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3"/>
          <p:cNvSpPr>
            <a:spLocks noGrp="1"/>
          </p:cNvSpPr>
          <p:nvPr>
            <p:ph idx="1"/>
          </p:nvPr>
        </p:nvSpPr>
        <p:spPr>
          <a:xfrm>
            <a:off x="3851275" y="609600"/>
            <a:ext cx="5064125" cy="6248400"/>
          </a:xfrm>
        </p:spPr>
        <p:txBody>
          <a:bodyPr/>
          <a:lstStyle/>
          <a:p>
            <a:pPr algn="ctr"/>
            <a:r>
              <a:rPr lang="ru-RU" sz="2800" smtClean="0"/>
              <a:t>Для стимулирования сердечной деятельности и дыхания при отравлении алкоголем рекомендуется массаж активных точек. Массаж точек проводится методом надавливания и круговых вращений пальцем. Длительность сеанса - от одной до двух минут.</a:t>
            </a:r>
          </a:p>
        </p:txBody>
      </p:sp>
      <p:pic>
        <p:nvPicPr>
          <p:cNvPr id="41987" name="Рисунок 4" descr="otravlenie-alkogole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39608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Содержимое 3" descr="0014-004-Taktika-vedenija-patsienta-s-ostroj-intoksikats-alkogole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8913"/>
            <a:ext cx="8280400" cy="6408737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696200" cy="914400"/>
          </a:xfrm>
        </p:spPr>
        <p:txBody>
          <a:bodyPr/>
          <a:lstStyle/>
          <a:p>
            <a:pPr algn="ctr" eaLnBrk="1" hangingPunct="1"/>
            <a:r>
              <a:rPr lang="ru-RU" b="1" smtClean="0"/>
              <a:t>Дружеские советы.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47087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Знай, что безвредных доз алкоголя просто нет. Каждая рюмка толкает тебя к болезненной зависимости от него. Избавиться от этой зависимости бывает нелегко, а для некоторых – невозможно.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Помни, что нет ни одного органа в человеческом теле, который не подвергался бы разрушительному действию алкоголя.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Учти, что у пьющих родителей часто рождаются психически неполноценные и умственно отсталые дети.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549275"/>
            <a:ext cx="8520112" cy="5545138"/>
          </a:xfrm>
        </p:spPr>
        <p:txBody>
          <a:bodyPr/>
          <a:lstStyle/>
          <a:p>
            <a:pPr eaLnBrk="1" hangingPunct="1"/>
            <a:r>
              <a:rPr lang="ru-RU" b="1" smtClean="0"/>
              <a:t>Если ты хочешь иметь крепкую семью, то знай что до 80 % разводов происходит по причине пьянства одного из супругов.</a:t>
            </a:r>
          </a:p>
          <a:p>
            <a:pPr eaLnBrk="1" hangingPunct="1"/>
            <a:r>
              <a:rPr lang="ru-RU" b="1" smtClean="0"/>
              <a:t>Более половины преступлений, ДТП совершаются лицами в нетрезвом состоянии. Это горе, слёзы, отчаяние, безысходность тысяч людей!</a:t>
            </a:r>
          </a:p>
          <a:p>
            <a:pPr eaLnBrk="1" hangingPunct="1"/>
            <a:r>
              <a:rPr lang="ru-RU" b="1" smtClean="0"/>
              <a:t>Не будь слабым! Имей характер и достоинство отказаться от рюмки!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b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88"/>
            <a:ext cx="79216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357158" y="1357297"/>
            <a:ext cx="8643998" cy="4857785"/>
          </a:xfrm>
        </p:spPr>
        <p:txBody>
          <a:bodyPr>
            <a:normAutofit fontScale="32500" lnSpcReduction="20000"/>
          </a:bodyPr>
          <a:lstStyle/>
          <a:p>
            <a:pPr algn="ctr">
              <a:buFontTx/>
              <a:buNone/>
            </a:pPr>
            <a:r>
              <a:rPr lang="ru-RU" sz="6600" dirty="0" smtClean="0"/>
              <a:t>   </a:t>
            </a:r>
            <a:r>
              <a:rPr lang="ru-RU" sz="16800" dirty="0" smtClean="0"/>
              <a:t>Будьте внимательны, берегите себя и своих близких!!!!</a:t>
            </a:r>
          </a:p>
          <a:p>
            <a:pPr algn="ctr"/>
            <a:endParaRPr lang="ru-RU" sz="6600" dirty="0" smtClean="0"/>
          </a:p>
          <a:p>
            <a:pPr algn="ctr"/>
            <a:endParaRPr lang="ru-RU" sz="20000" dirty="0" smtClean="0"/>
          </a:p>
          <a:p>
            <a:pPr algn="ctr"/>
            <a:endParaRPr lang="ru-RU" sz="6600" dirty="0" smtClean="0"/>
          </a:p>
          <a:p>
            <a:pPr algn="ctr"/>
            <a:r>
              <a:rPr lang="ru-RU" sz="6600" dirty="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6632"/>
            <a:ext cx="9144000" cy="674136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6632"/>
            <a:ext cx="9144000" cy="674136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/>
              <a:t>	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22897"/>
              </p:ext>
            </p:extLst>
          </p:nvPr>
        </p:nvGraphicFramePr>
        <p:xfrm>
          <a:off x="323528" y="1124746"/>
          <a:ext cx="8686129" cy="55926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58885"/>
                <a:gridCol w="1672818"/>
                <a:gridCol w="1672818"/>
                <a:gridCol w="1740804"/>
                <a:gridCol w="1740804"/>
              </a:tblGrid>
              <a:tr h="1940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месяцев 2018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месяцев 2019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Абс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100 тыс.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Абс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100 тыс.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Акмолинская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Актюбинская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Алматинская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Атырауская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ЗКО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Жамбылская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Карагандинская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Костанайская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Кызылординская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Мангыстауская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Павлодарская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Туркестанская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ВКО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187,6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Астана/ Нур-Султан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Алматы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Шымкент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КАЗАХСТАН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115372"/>
            <a:ext cx="76328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заболеваемость психическими поведенческими расстройствами,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вызванными употреблением алкоголя (все население РК)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месяцев 2018-2019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6632"/>
            <a:ext cx="9144000" cy="674136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/>
              <a:t>	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69554"/>
              </p:ext>
            </p:extLst>
          </p:nvPr>
        </p:nvGraphicFramePr>
        <p:xfrm>
          <a:off x="179512" y="781882"/>
          <a:ext cx="8856984" cy="6091090"/>
        </p:xfrm>
        <a:graphic>
          <a:graphicData uri="http://schemas.openxmlformats.org/drawingml/2006/table">
            <a:tbl>
              <a:tblPr firstRow="1" firstCol="1" bandRow="1"/>
              <a:tblGrid>
                <a:gridCol w="2672087"/>
                <a:gridCol w="674168"/>
                <a:gridCol w="674961"/>
                <a:gridCol w="787587"/>
                <a:gridCol w="674168"/>
                <a:gridCol w="674168"/>
                <a:gridCol w="787587"/>
                <a:gridCol w="674961"/>
                <a:gridCol w="674961"/>
                <a:gridCol w="562336"/>
              </a:tblGrid>
              <a:tr h="285695">
                <a:tc rowSpan="3">
                  <a:txBody>
                    <a:bodyPr/>
                    <a:lstStyle/>
                    <a:p>
                      <a:pPr indent="13970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МКБ </a:t>
                      </a: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9 месяцев 2018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9 месяцев 2019 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подростки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подростки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888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ППР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вызванные употреблением </a:t>
                      </a:r>
                      <a:r>
                        <a:rPr lang="ru-RU" sz="12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веществ,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 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1535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9886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30">
                <a:tc>
                  <a:txBody>
                    <a:bodyPr/>
                    <a:lstStyle/>
                    <a:p>
                      <a:pPr indent="13970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употреблением</a:t>
                      </a: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алкоголя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kk-KZ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1402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1502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потреблением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опиоидов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 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употреблением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каннабиноидов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 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употреблением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седативных и снотворных в-в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 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употреблением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кокаина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 1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употреблением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стимуляторов, включая кофеин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 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употреблением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галлюциногенов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 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употреблением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табака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 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употреблени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 летучих растворителей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 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сочетанным употреблением</a:t>
                      </a: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наркотиков и других ПАВ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 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6" y="135551"/>
            <a:ext cx="76328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9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Ранжированная структура заболеваемости.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39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3 Количество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наркобольных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состоящих на учете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6632"/>
            <a:ext cx="9144000" cy="674136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/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51" y="598413"/>
            <a:ext cx="7920880" cy="2952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4" y="3515865"/>
            <a:ext cx="779571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Определение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28736"/>
            <a:ext cx="8270875" cy="47037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/>
              <a:t>Алкоголизм - хроническое заболевание, характеризующееся развитием психической и физической зависимости к употреблению алкогольных напитков, абстинентного синдрома при прекращении употребления алкоголя, а так же психической деградации и стойких соматоневрологических расстройств.</a:t>
            </a:r>
            <a:r>
              <a:rPr lang="ru-RU" sz="3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240</TotalTime>
  <Words>2210</Words>
  <Application>Microsoft Office PowerPoint</Application>
  <PresentationFormat>Экран (4:3)</PresentationFormat>
  <Paragraphs>447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      Тема: Алкогольная зависимость, клиника, возрастные особенности.</vt:lpstr>
      <vt:lpstr>История возникновения алкоголя.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</vt:lpstr>
      <vt:lpstr>Этиология и патогенез</vt:lpstr>
      <vt:lpstr>Биологические аспекты развития алкогольной зависимости</vt:lpstr>
      <vt:lpstr>Презентация PowerPoint</vt:lpstr>
      <vt:lpstr>Презентация PowerPoint</vt:lpstr>
      <vt:lpstr>Схема образования эндогенных опиатоподобных веществ в результате потребления алкоголя</vt:lpstr>
      <vt:lpstr>Презентация PowerPoint</vt:lpstr>
      <vt:lpstr>Диагностические критерии (МКБ-10) (достаточно 3-х)</vt:lpstr>
      <vt:lpstr>Алкогольный наркоманический синдром</vt:lpstr>
      <vt:lpstr>Классификация алкоголизма</vt:lpstr>
      <vt:lpstr>Типы течения алкоголизма (1)</vt:lpstr>
      <vt:lpstr>Типы течения алкоголизма (1)</vt:lpstr>
      <vt:lpstr>Презентация PowerPoint</vt:lpstr>
      <vt:lpstr>Первая стадия алкоголизма.  </vt:lpstr>
      <vt:lpstr>Стадии алкоголизма</vt:lpstr>
      <vt:lpstr>Симптомы 1 стадии</vt:lpstr>
      <vt:lpstr>Вторая стадия алкоголизма.  </vt:lpstr>
      <vt:lpstr>Стадии алкоголизма</vt:lpstr>
      <vt:lpstr>Симптомы 2 стадии</vt:lpstr>
      <vt:lpstr>Стадии алкоголизма</vt:lpstr>
      <vt:lpstr>Симптомы 3 стадии</vt:lpstr>
      <vt:lpstr>Возрастные особенности</vt:lpstr>
      <vt:lpstr>Возрастные особенности</vt:lpstr>
      <vt:lpstr>Алкоголизм у женщин</vt:lpstr>
      <vt:lpstr>Отравление агкоголем</vt:lpstr>
      <vt:lpstr>Симптомы:</vt:lpstr>
      <vt:lpstr>Презентация PowerPoint</vt:lpstr>
      <vt:lpstr>Классификация алкогольных отравлений:</vt:lpstr>
      <vt:lpstr>Первая помощь при отравлениях алкоголем</vt:lpstr>
      <vt:lpstr>Презентация PowerPoint</vt:lpstr>
      <vt:lpstr>Презентация PowerPoint</vt:lpstr>
      <vt:lpstr>Презентация PowerPoint</vt:lpstr>
      <vt:lpstr>Презентация PowerPoint</vt:lpstr>
      <vt:lpstr>Дружеские советы.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“Медицинский Университет Астана”     Презентация Тема: Биологические аспекты развития алкогольной и наркотической зависимости</dc:title>
  <dc:creator>user</dc:creator>
  <cp:lastModifiedBy>Doc</cp:lastModifiedBy>
  <cp:revision>34</cp:revision>
  <dcterms:created xsi:type="dcterms:W3CDTF">2014-10-21T17:16:45Z</dcterms:created>
  <dcterms:modified xsi:type="dcterms:W3CDTF">2019-10-29T11:40:11Z</dcterms:modified>
</cp:coreProperties>
</file>